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7" r:id="rId1"/>
  </p:sldMasterIdLst>
  <p:notesMasterIdLst>
    <p:notesMasterId r:id="rId15"/>
  </p:notesMasterIdLst>
  <p:sldIdLst>
    <p:sldId id="264" r:id="rId2"/>
    <p:sldId id="376" r:id="rId3"/>
    <p:sldId id="380" r:id="rId4"/>
    <p:sldId id="377" r:id="rId5"/>
    <p:sldId id="381" r:id="rId6"/>
    <p:sldId id="387" r:id="rId7"/>
    <p:sldId id="379" r:id="rId8"/>
    <p:sldId id="378" r:id="rId9"/>
    <p:sldId id="384" r:id="rId10"/>
    <p:sldId id="383" r:id="rId11"/>
    <p:sldId id="386" r:id="rId12"/>
    <p:sldId id="385" r:id="rId13"/>
    <p:sldId id="372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FFF2CC"/>
    <a:srgbClr val="B6F2CC"/>
    <a:srgbClr val="FBE5D6"/>
    <a:srgbClr val="DAE3F3"/>
    <a:srgbClr val="D1F0C6"/>
    <a:srgbClr val="AAE7A7"/>
    <a:srgbClr val="F6C495"/>
    <a:srgbClr val="D2E1FE"/>
    <a:srgbClr val="C0D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6" autoAdjust="0"/>
    <p:restoredTop sz="93078" autoAdjust="0"/>
  </p:normalViewPr>
  <p:slideViewPr>
    <p:cSldViewPr snapToGrid="0">
      <p:cViewPr>
        <p:scale>
          <a:sx n="61" d="100"/>
          <a:sy n="61" d="100"/>
        </p:scale>
        <p:origin x="-54" y="-10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8EFB0186-D3EB-4601-9561-3B355A8D8FE8}" type="datetimeFigureOut">
              <a:rPr lang="ru-RU" smtClean="0"/>
              <a:t>22.05.2023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06D72820-1B59-4F4D-9B01-0EFCC5F3E4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77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835" indent="-285706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282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9995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083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21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34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847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560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385074A1-2F29-4C80-A1C8-ADB63384C69E}" type="slidenum">
              <a:rPr lang="ru-RU" altLang="ru-RU" b="0" smtClean="0">
                <a:solidFill>
                  <a:srgbClr val="000000"/>
                </a:solidFill>
              </a:rPr>
              <a:pPr/>
              <a:t>1</a:t>
            </a:fld>
            <a:endParaRPr lang="ru-RU" altLang="ru-R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04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835" indent="-285706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282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9995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083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21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34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847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560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385074A1-2F29-4C80-A1C8-ADB63384C69E}" type="slidenum">
              <a:rPr lang="ru-RU" altLang="ru-RU" b="0" smtClean="0">
                <a:solidFill>
                  <a:srgbClr val="000000"/>
                </a:solidFill>
              </a:rPr>
              <a:pPr/>
              <a:t>10</a:t>
            </a:fld>
            <a:endParaRPr lang="ru-RU" altLang="ru-R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04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835" indent="-285706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282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9995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083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21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34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847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560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385074A1-2F29-4C80-A1C8-ADB63384C69E}" type="slidenum">
              <a:rPr lang="ru-RU" altLang="ru-RU" b="0" smtClean="0">
                <a:solidFill>
                  <a:srgbClr val="000000"/>
                </a:solidFill>
              </a:rPr>
              <a:pPr/>
              <a:t>11</a:t>
            </a:fld>
            <a:endParaRPr lang="ru-RU" altLang="ru-R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04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835" indent="-285706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282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9995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083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21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34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847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560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385074A1-2F29-4C80-A1C8-ADB63384C69E}" type="slidenum">
              <a:rPr lang="ru-RU" altLang="ru-RU" b="0" smtClean="0">
                <a:solidFill>
                  <a:srgbClr val="000000"/>
                </a:solidFill>
              </a:rPr>
              <a:pPr/>
              <a:t>12</a:t>
            </a:fld>
            <a:endParaRPr lang="ru-RU" altLang="ru-R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04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835" indent="-285706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282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9995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083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21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34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847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560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385074A1-2F29-4C80-A1C8-ADB63384C69E}" type="slidenum">
              <a:rPr lang="ru-RU" altLang="ru-RU" b="0" smtClean="0">
                <a:solidFill>
                  <a:srgbClr val="000000"/>
                </a:solidFill>
              </a:rPr>
              <a:pPr/>
              <a:t>13</a:t>
            </a:fld>
            <a:endParaRPr lang="ru-RU" altLang="ru-R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1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835" indent="-285706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282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9995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083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21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34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847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560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385074A1-2F29-4C80-A1C8-ADB63384C69E}" type="slidenum">
              <a:rPr lang="ru-RU" altLang="ru-RU" b="0" smtClean="0">
                <a:solidFill>
                  <a:srgbClr val="000000"/>
                </a:solidFill>
              </a:rPr>
              <a:pPr/>
              <a:t>2</a:t>
            </a:fld>
            <a:endParaRPr lang="ru-RU" altLang="ru-R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04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835" indent="-285706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282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9995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083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21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34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847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560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385074A1-2F29-4C80-A1C8-ADB63384C69E}" type="slidenum">
              <a:rPr lang="ru-RU" altLang="ru-RU" b="0" smtClean="0">
                <a:solidFill>
                  <a:srgbClr val="000000"/>
                </a:solidFill>
              </a:rPr>
              <a:pPr/>
              <a:t>3</a:t>
            </a:fld>
            <a:endParaRPr lang="ru-RU" altLang="ru-R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04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835" indent="-285706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282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9995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083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21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34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847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560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385074A1-2F29-4C80-A1C8-ADB63384C69E}" type="slidenum">
              <a:rPr lang="ru-RU" altLang="ru-RU" b="0" smtClean="0">
                <a:solidFill>
                  <a:srgbClr val="000000"/>
                </a:solidFill>
              </a:rPr>
              <a:pPr/>
              <a:t>4</a:t>
            </a:fld>
            <a:endParaRPr lang="ru-RU" altLang="ru-R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04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835" indent="-285706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282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9995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083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21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34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847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560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385074A1-2F29-4C80-A1C8-ADB63384C69E}" type="slidenum">
              <a:rPr lang="ru-RU" altLang="ru-RU" b="0" smtClean="0">
                <a:solidFill>
                  <a:srgbClr val="000000"/>
                </a:solidFill>
              </a:rPr>
              <a:pPr/>
              <a:t>5</a:t>
            </a:fld>
            <a:endParaRPr lang="ru-RU" altLang="ru-R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0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835" indent="-285706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282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9995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083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21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34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847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560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385074A1-2F29-4C80-A1C8-ADB63384C69E}" type="slidenum">
              <a:rPr lang="ru-RU" altLang="ru-RU" b="0" smtClean="0">
                <a:solidFill>
                  <a:srgbClr val="000000"/>
                </a:solidFill>
              </a:rPr>
              <a:pPr/>
              <a:t>6</a:t>
            </a:fld>
            <a:endParaRPr lang="ru-RU" altLang="ru-R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04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835" indent="-285706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282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9995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083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21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34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847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560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385074A1-2F29-4C80-A1C8-ADB63384C69E}" type="slidenum">
              <a:rPr lang="ru-RU" altLang="ru-RU" b="0" smtClean="0">
                <a:solidFill>
                  <a:srgbClr val="000000"/>
                </a:solidFill>
              </a:rPr>
              <a:pPr/>
              <a:t>7</a:t>
            </a:fld>
            <a:endParaRPr lang="ru-RU" altLang="ru-R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04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835" indent="-285706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282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9995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083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21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34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847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560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385074A1-2F29-4C80-A1C8-ADB63384C69E}" type="slidenum">
              <a:rPr lang="ru-RU" altLang="ru-RU" b="0" smtClean="0">
                <a:solidFill>
                  <a:srgbClr val="000000"/>
                </a:solidFill>
              </a:rPr>
              <a:pPr/>
              <a:t>8</a:t>
            </a:fld>
            <a:endParaRPr lang="ru-RU" altLang="ru-R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04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835" indent="-285706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282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99954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083" indent="-228564" defTabSz="936481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21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343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847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5601" indent="-228564" defTabSz="93648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385074A1-2F29-4C80-A1C8-ADB63384C69E}" type="slidenum">
              <a:rPr lang="ru-RU" altLang="ru-RU" b="0" smtClean="0">
                <a:solidFill>
                  <a:srgbClr val="000000"/>
                </a:solidFill>
              </a:rPr>
              <a:pPr/>
              <a:t>9</a:t>
            </a:fld>
            <a:endParaRPr lang="ru-RU" altLang="ru-RU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0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B4CD-2AC9-432F-B6F8-5A7DF566CE43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F202-5C5C-4242-BA81-5496889C7EF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449-51C0-444A-9D6C-FEEBB7AF64EA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F202-5C5C-4242-BA81-5496889C7E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955F-5E0B-490D-A421-49F7D776D3A8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F202-5C5C-4242-BA81-5496889C7E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AF3D-FF6F-4E88-A493-DD7CEA10DFE9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F202-5C5C-4242-BA81-5496889C7EF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75EA-928A-42E3-8ACB-FFC1EF162DEA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F202-5C5C-4242-BA81-5496889C7E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04C1-AE60-499F-90CC-F36FADDF5115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F202-5C5C-4242-BA81-5496889C7EF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624F-17F2-41DF-A965-0E747468FBC6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F202-5C5C-4242-BA81-5496889C7EF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EF3-05AD-4562-9E0B-7CFE30A75B7C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F202-5C5C-4242-BA81-5496889C7E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3818-2EC0-4239-9C17-D6C44A1A502E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F202-5C5C-4242-BA81-5496889C7E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503F-DCB5-423E-8C40-7FE3954B9ED8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F202-5C5C-4242-BA81-5496889C7E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5D6F-1D84-49B8-BD81-79A156A54DC4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F202-5C5C-4242-BA81-5496889C7EF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7D28A0-CD12-4B80-9681-0F039D58F7A4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AAF202-5C5C-4242-BA81-5496889C7EF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TextBox 1"/>
          <p:cNvSpPr txBox="1">
            <a:spLocks noChangeArrowheads="1"/>
          </p:cNvSpPr>
          <p:nvPr/>
        </p:nvSpPr>
        <p:spPr bwMode="auto">
          <a:xfrm>
            <a:off x="415572" y="1480958"/>
            <a:ext cx="1148981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/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проблемах, связанных с наличием бесхозяйных электрических сетей,</a:t>
            </a:r>
          </a:p>
          <a:p>
            <a:pPr algn="ctr"/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их эксплуатацией и обслуживанием. Мероприятия, направленные</a:t>
            </a:r>
          </a:p>
          <a:p>
            <a:pPr algn="ctr"/>
            <a:r>
              <a:rPr lang="ru-RU" altLang="ru-RU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снижение </a:t>
            </a:r>
            <a:r>
              <a:rPr lang="ru-RU" altLang="ru-RU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</a:t>
            </a: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бесхозяйных электрических сетей на территории</a:t>
            </a:r>
          </a:p>
          <a:p>
            <a:pPr algn="ctr"/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Омской области</a:t>
            </a:r>
            <a:endParaRPr lang="ru-RU" alt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008" y="3359284"/>
            <a:ext cx="11092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Сибирского управления Ростехнадзора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Демидович Олег Александрович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92" y="4343187"/>
            <a:ext cx="3061822" cy="195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Box 33"/>
          <p:cNvSpPr txBox="1"/>
          <p:nvPr/>
        </p:nvSpPr>
        <p:spPr>
          <a:xfrm>
            <a:off x="2405559" y="106273"/>
            <a:ext cx="833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441342" y="852883"/>
            <a:ext cx="10640750" cy="69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1" descr="fsetan_emblema2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0" y="148128"/>
            <a:ext cx="10572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8" y="4416805"/>
            <a:ext cx="240419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14" y="4437027"/>
            <a:ext cx="2338794" cy="175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060" y="4437027"/>
            <a:ext cx="2795121" cy="175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4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405559" y="106273"/>
            <a:ext cx="833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441342" y="852883"/>
            <a:ext cx="10640750" cy="69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9" y="0"/>
            <a:ext cx="10572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8902" y="1189037"/>
            <a:ext cx="10817817" cy="493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>
              <a:lnSpc>
                <a:spcPct val="123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3 года,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бесхозяйных сетей энергоснабжения:</a:t>
            </a:r>
          </a:p>
          <a:p>
            <a:pPr indent="263525" algn="just">
              <a:lnSpc>
                <a:spcPct val="123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- 180 линий электропередачи общей протяженностью 	98,5 км.</a:t>
            </a:r>
          </a:p>
          <a:p>
            <a:pPr indent="263525" algn="just">
              <a:lnSpc>
                <a:spcPct val="123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- 166 линий электропередачи общей протяженностью	100,3 км.</a:t>
            </a:r>
          </a:p>
          <a:p>
            <a:pPr indent="263525" algn="just">
              <a:lnSpc>
                <a:spcPct val="123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– 9 трансформаторных подстанций и 127 линий электропередачи общей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протяженностью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48,4 км.</a:t>
            </a:r>
          </a:p>
        </p:txBody>
      </p:sp>
    </p:spTree>
    <p:extLst>
      <p:ext uri="{BB962C8B-B14F-4D97-AF65-F5344CB8AC3E}">
        <p14:creationId xmlns:p14="http://schemas.microsoft.com/office/powerpoint/2010/main" val="4246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405559" y="106273"/>
            <a:ext cx="833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441342" y="852883"/>
            <a:ext cx="10640750" cy="69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9" y="0"/>
            <a:ext cx="10572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8902" y="1189037"/>
            <a:ext cx="10817817" cy="493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>
              <a:lnSpc>
                <a:spcPct val="123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ведется работа по оформлению технической  документации на 1342 бесхозяйных кабельных линии общей протяженностью 764,67 км. и  на 62 трансформаторные подстанции.</a:t>
            </a:r>
          </a:p>
          <a:p>
            <a:pPr indent="263525" algn="just">
              <a:lnSpc>
                <a:spcPct val="123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Из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136 кабельных линий, 39 трансформаторных подстанций состоят на государственном кадастровом учете и на учете в качестве бесхозяйных недвижимых вещей в Управлении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Омской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8794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405559" y="106273"/>
            <a:ext cx="833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441342" y="852883"/>
            <a:ext cx="10640750" cy="69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9" y="0"/>
            <a:ext cx="10572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878" y="1164134"/>
            <a:ext cx="102598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зарегистрировано право муниципальной собственности на 184 кабельные линии и 6 трансформаторных подстанций.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3525" algn="just"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С 2019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территории Омской области количество бесхозяйных трансформаторных подстанций сократилось на 70, участков линий электропередачи на 468.</a:t>
            </a:r>
          </a:p>
        </p:txBody>
      </p:sp>
    </p:spTree>
    <p:extLst>
      <p:ext uri="{BB962C8B-B14F-4D97-AF65-F5344CB8AC3E}">
        <p14:creationId xmlns:p14="http://schemas.microsoft.com/office/powerpoint/2010/main" val="3506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>
            <a:off x="1921790" y="852882"/>
            <a:ext cx="10160302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4" y="305334"/>
            <a:ext cx="10572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07686" y="5962137"/>
            <a:ext cx="1174406" cy="895863"/>
          </a:xfrm>
        </p:spPr>
        <p:txBody>
          <a:bodyPr/>
          <a:lstStyle/>
          <a:p>
            <a:fld id="{39AAF202-5C5C-4242-BA81-5496889C7EF5}" type="slidenum">
              <a:rPr lang="ru-RU" sz="2800" smtClean="0">
                <a:solidFill>
                  <a:schemeClr val="tx1">
                    <a:alpha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2800" dirty="0">
              <a:solidFill>
                <a:schemeClr val="tx1">
                  <a:alpha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3746" y="5144186"/>
            <a:ext cx="833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03" y="1649041"/>
            <a:ext cx="10740325" cy="306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04" y="63294"/>
            <a:ext cx="83407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0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405559" y="106273"/>
            <a:ext cx="833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441342" y="852883"/>
            <a:ext cx="10640750" cy="69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0" y="148128"/>
            <a:ext cx="10572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5397" y="1337165"/>
            <a:ext cx="1084881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часть 1, 3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225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06.10.2003 № 131-ФЗ «Об общих принципах организации местного самоуправления в Российской Федерации»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части 1 статьи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 пункт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части 1 статьи 15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от 26.03.2003 № 35-ФЗ «Об электроэнергетике»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статьи 38,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статьи 28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на учет бесхозяйных недвижимых вещей, утв. приказом Минэкономразвития России от 10.12.2015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№ 931, пункты 5, 8, 9, прил.1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0" y="148128"/>
            <a:ext cx="10572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405559" y="106273"/>
            <a:ext cx="833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441342" y="852883"/>
            <a:ext cx="10640750" cy="69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5397" y="859879"/>
            <a:ext cx="108488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Часть 1. статья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38. Федерального закона от 26.03.2003 № 35-ФЗ «Об электроэнергетике»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Субъекты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электроэнергетики, обеспечивающие поставки электрической энергии потребителям электрической энергии, в том числе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энергосбытовые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организации, гарантирующие поставщики и территориальные сетевые организации (в пределах своей ответственности), отвечают перед потребителями электрической энергии за надежность обеспечения их электрической энергией и ее качество в соответствии с требованиями настоящего Федерального закона и иными обязательными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Ответственность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надежность обеспечения электрической энергией и ее качество перед потребителями электрической энергии,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энергопринимающие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установки которых присоединены к объектам электросетевого хозяйства, которые не имеют собственника, собственник которых не известен или от права собственности на которые собственник отказался, несут организации, к электрическим сетям которых такие объекты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присоединены</a:t>
            </a:r>
          </a:p>
        </p:txBody>
      </p:sp>
    </p:spTree>
    <p:extLst>
      <p:ext uri="{BB962C8B-B14F-4D97-AF65-F5344CB8AC3E}">
        <p14:creationId xmlns:p14="http://schemas.microsoft.com/office/powerpoint/2010/main" val="20999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405559" y="106273"/>
            <a:ext cx="833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441342" y="852883"/>
            <a:ext cx="10640750" cy="69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0" y="148128"/>
            <a:ext cx="10572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7" y="1489678"/>
            <a:ext cx="6385302" cy="5104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7220" y="906496"/>
            <a:ext cx="742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Передача электрической энергии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516678" y="1489678"/>
            <a:ext cx="41380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Передача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энергии — технология передачи энергии от мест генерирования к местам потребления. Передача электроэнергии осуществляется посредством электрических сетей, в состав которых входят преобразователи, линии электропередачи и распределительные 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17298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405559" y="106273"/>
            <a:ext cx="833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441342" y="852883"/>
            <a:ext cx="10640750" cy="69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0" y="148128"/>
            <a:ext cx="10572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1376" y="1456841"/>
            <a:ext cx="100738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  <a:tabLst>
                <a:tab pos="449263" algn="l"/>
              </a:tabLst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бесхозяйных объектов электросетевых хозяйства по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1 декабря 2022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года:</a:t>
            </a:r>
          </a:p>
          <a:p>
            <a:pPr algn="just">
              <a:lnSpc>
                <a:spcPct val="150000"/>
              </a:lnSpc>
              <a:tabLst>
                <a:tab pos="449263" algn="l"/>
              </a:tabLst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города Омска:</a:t>
            </a:r>
          </a:p>
          <a:p>
            <a:pPr algn="just">
              <a:lnSpc>
                <a:spcPct val="150000"/>
              </a:lnSpc>
              <a:tabLst>
                <a:tab pos="449263" algn="l"/>
              </a:tabLst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трансформаторных подстанций;</a:t>
            </a:r>
          </a:p>
          <a:p>
            <a:pPr marL="449263" indent="-449263" algn="just" defTabSz="449263">
              <a:lnSpc>
                <a:spcPct val="150000"/>
              </a:lnSpc>
              <a:tabLst>
                <a:tab pos="449263" algn="l"/>
              </a:tabLst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1354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участка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линий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электропередачи  общей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протяженностью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1404,0285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километров. </a:t>
            </a:r>
          </a:p>
        </p:txBody>
      </p:sp>
    </p:spTree>
    <p:extLst>
      <p:ext uri="{BB962C8B-B14F-4D97-AF65-F5344CB8AC3E}">
        <p14:creationId xmlns:p14="http://schemas.microsoft.com/office/powerpoint/2010/main" val="28535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0" y="148128"/>
            <a:ext cx="10572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405559" y="106273"/>
            <a:ext cx="833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441342" y="852883"/>
            <a:ext cx="10640750" cy="69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115878" y="890877"/>
            <a:ext cx="10585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tabLst>
                <a:tab pos="449263" algn="l"/>
              </a:tabLs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бесхозяйных объектов электросетевых объектов 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1 декабря 2022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Омской области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760310"/>
              </p:ext>
            </p:extLst>
          </p:nvPr>
        </p:nvGraphicFramePr>
        <p:xfrm>
          <a:off x="2405559" y="2069982"/>
          <a:ext cx="8127999" cy="4599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085"/>
                <a:gridCol w="4569581"/>
                <a:gridCol w="2709333"/>
              </a:tblGrid>
              <a:tr h="72427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трансформаторных подстанций: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962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Азовский МР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2000" dirty="0"/>
                    </a:p>
                  </a:txBody>
                  <a:tcPr/>
                </a:tc>
              </a:tr>
              <a:tr h="41962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Горьковский МР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шт.</a:t>
                      </a:r>
                      <a:endParaRPr lang="ru-RU" sz="2000" dirty="0"/>
                    </a:p>
                  </a:txBody>
                  <a:tcPr/>
                </a:tc>
              </a:tr>
              <a:tr h="41962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Исилькульский</a:t>
                      </a:r>
                      <a:r>
                        <a:rPr lang="ru-RU" sz="2000" dirty="0" smtClean="0"/>
                        <a:t> МР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 шт.</a:t>
                      </a:r>
                      <a:endParaRPr lang="ru-RU" sz="2000" dirty="0"/>
                    </a:p>
                  </a:txBody>
                  <a:tcPr/>
                </a:tc>
              </a:tr>
              <a:tr h="41962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Колосовский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2000" dirty="0"/>
                    </a:p>
                  </a:txBody>
                  <a:tcPr/>
                </a:tc>
              </a:tr>
              <a:tr h="41962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Муромцевский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</a:p>
                  </a:txBody>
                  <a:tcPr/>
                </a:tc>
              </a:tr>
              <a:tr h="41962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Омский МР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шт.</a:t>
                      </a:r>
                      <a:endParaRPr lang="ru-RU" sz="2000" dirty="0"/>
                    </a:p>
                  </a:txBody>
                  <a:tcPr/>
                </a:tc>
              </a:tr>
              <a:tr h="41962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Русско-Полянский МР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2000" dirty="0"/>
                    </a:p>
                  </a:txBody>
                  <a:tcPr/>
                </a:tc>
              </a:tr>
              <a:tr h="41962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Тарский МР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  <a:endParaRPr lang="ru-RU" sz="2000" dirty="0"/>
                    </a:p>
                  </a:txBody>
                  <a:tcPr/>
                </a:tc>
              </a:tr>
              <a:tr h="41962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Тюкалинский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2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0" y="148128"/>
            <a:ext cx="10572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405559" y="106273"/>
            <a:ext cx="833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441342" y="852883"/>
            <a:ext cx="10640750" cy="69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115878" y="1115879"/>
            <a:ext cx="10585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tabLst>
                <a:tab pos="449263" algn="l"/>
              </a:tabLs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бесхозяйных объектов электросетевых объектов 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1 декабря 2022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Омской области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59405"/>
              </p:ext>
            </p:extLst>
          </p:nvPr>
        </p:nvGraphicFramePr>
        <p:xfrm>
          <a:off x="1952786" y="2140691"/>
          <a:ext cx="861176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83"/>
                <a:gridCol w="3427186"/>
                <a:gridCol w="2032000"/>
                <a:gridCol w="2032000"/>
              </a:tblGrid>
              <a:tr h="724276">
                <a:tc grid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участок высоковольтных и низковольтных линий электропередачи, общей протяженностью около 19 тысяч километров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  <a:tr h="41962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Азовский МР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линия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0,025 км.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62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Горьковский МР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линии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 км.</a:t>
                      </a:r>
                    </a:p>
                  </a:txBody>
                  <a:tcPr/>
                </a:tc>
              </a:tr>
              <a:tr h="41962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Исилькульский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линии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0,174 км.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62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Омский МР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линий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13,11 км.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62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Русско-Полянский МР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линии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1,385 км.</a:t>
                      </a:r>
                    </a:p>
                  </a:txBody>
                  <a:tcPr/>
                </a:tc>
              </a:tr>
              <a:tr h="41962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Тюкалинский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линии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1,81 км.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62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Черлакский МР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линии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1,42 км.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8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405559" y="106273"/>
            <a:ext cx="833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441342" y="852883"/>
            <a:ext cx="10640750" cy="69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9" y="0"/>
            <a:ext cx="10572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4997" y="1164134"/>
            <a:ext cx="108852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бесхозяйных электрических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 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подстанций: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3525"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Прекращение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организаций, в чьей собственности ранее находились энергообъекты.</a:t>
            </a:r>
          </a:p>
          <a:p>
            <a:pPr indent="263525"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Отказ застройщиков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построенных наружных электрических сетей 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подстанций после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эксплуатацию многоквартирных домов.</a:t>
            </a:r>
          </a:p>
          <a:p>
            <a:pPr indent="263525"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Возможным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этой проблемы было бы строительство внешних сетей многоквартирных домов сетевыми организациями за счет инвестиционных программ, с последующим оформлением этих сетей к себе на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405559" y="106273"/>
            <a:ext cx="833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441342" y="852883"/>
            <a:ext cx="10640750" cy="69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9" y="0"/>
            <a:ext cx="10572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2997" y="1360234"/>
            <a:ext cx="7222210" cy="4768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>
              <a:lnSpc>
                <a:spcPct val="12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обеспечения надежной и безопасной эксплуатации бесхозяйных объектов электросетевого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Сибирским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Ростехнадзора направляются письма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 Правительства Омской области, администрации города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прокуратуру г. Омска и Омской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61" y="1022889"/>
            <a:ext cx="3510749" cy="544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3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8848</TotalTime>
  <Words>636</Words>
  <Application>Microsoft Office PowerPoint</Application>
  <PresentationFormat>Произвольный</PresentationFormat>
  <Paragraphs>118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Коробка Татьяна Сергеевна</dc:creator>
  <cp:lastModifiedBy>User</cp:lastModifiedBy>
  <cp:revision>1099</cp:revision>
  <cp:lastPrinted>2019-08-06T08:34:24Z</cp:lastPrinted>
  <dcterms:created xsi:type="dcterms:W3CDTF">2018-06-08T06:26:34Z</dcterms:created>
  <dcterms:modified xsi:type="dcterms:W3CDTF">2023-05-22T10:06:30Z</dcterms:modified>
</cp:coreProperties>
</file>